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</p:sldMasterIdLst>
  <p:notesMasterIdLst>
    <p:notesMasterId r:id="rId45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</p:sldIdLst>
  <p:sldSz cx="14630400" cy="8229600"/>
  <p:notesSz cx="8229600" cy="14630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9"/>
    <p:restoredTop sz="94719"/>
  </p:normalViewPr>
  <p:slideViewPr>
    <p:cSldViewPr snapToGrid="0">
      <p:cViewPr>
        <p:scale>
          <a:sx n="117" d="100"/>
          <a:sy n="117" d="100"/>
        </p:scale>
        <p:origin x="-10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openxmlformats.org/officeDocument/2006/relationships/slide" Target="slides/slide16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1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140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141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142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49EDF07-2762-430D-B9B6-E34F03F01220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AC478F9-D062-45C3-B232-60AB355EB490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30CB283-D400-4749-B976-AD912C96DADE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42F5F6B-1256-4317-8352-A80C3B29442F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69B0A0B-A1DE-4A6B-A633-176BF6690CAE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6B90440-D6BA-4F8E-91EE-5CF0EB2FAC85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09FB53-CF52-4120-AB3B-6B00BFC62BEB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4D9C4E3-8F64-4C3A-9C16-5FD56DE9B281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8D3A9F3-DD83-4BD7-9819-DF5A1D2CC6D2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DA95B1D-DB93-4EAC-A1CC-6D677E9F77E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18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29A2F58-C054-40FC-BC69-6B4A25A64954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67D04A8-8B97-4942-8FEA-899E298CB7A4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DCF222-CD74-42CF-91A7-9090E73ED08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8FE8118-112D-42BB-B49D-419B2E4F6C91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7261368-7350-4F75-9D74-E84D9C5F67A6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99F8C2C-3B3E-4FE8-B29B-308621611BB9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38D1B4C-66F6-4C29-992E-A7512FB35BB0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DBE2656-6BAD-4BE5-96D7-77ECB36A69FF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A1B3DFB-DEA9-4E17-A4C4-257DC96A55AA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1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7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7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8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0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0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1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sldNum" idx="1"/>
          </p:nvPr>
        </p:nvSpPr>
        <p:spPr>
          <a:xfrm>
            <a:off x="13556160" y="7460640"/>
            <a:ext cx="876600" cy="628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" sz="10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2A39AA2-5D23-4690-B78A-96D8F9D9BA70}" type="slidenum">
              <a:rPr lang="fr" sz="1000" b="0" strike="noStrike" spc="-1">
                <a:solidFill>
                  <a:schemeClr val="dk2"/>
                </a:solidFill>
                <a:latin typeface="Arial"/>
                <a:ea typeface="Arial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2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2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chemeClr val="dk1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3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3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8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 5"/>
          <p:cNvPicPr/>
          <p:nvPr/>
        </p:nvPicPr>
        <p:blipFill>
          <a:blip r:embed="rId2"/>
          <a:stretch/>
        </p:blipFill>
        <p:spPr>
          <a:xfrm>
            <a:off x="0" y="6120360"/>
            <a:ext cx="14628960" cy="210744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30200" y="1740600"/>
            <a:ext cx="3169080" cy="879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0E3449"/>
                </a:solidFill>
                <a:latin typeface="Inter"/>
                <a:ea typeface="Inter"/>
              </a:rPr>
              <a:t>DAFS-FT-15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Google Shape;55;p 2"/>
          <p:cNvPicPr/>
          <p:nvPr/>
        </p:nvPicPr>
        <p:blipFill>
          <a:blip r:embed="rId3"/>
          <a:stretch/>
        </p:blipFill>
        <p:spPr>
          <a:xfrm>
            <a:off x="1351080" y="1273320"/>
            <a:ext cx="1152360" cy="121356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2" descr="Ai Généré, Journée De La Terre"/>
          <p:cNvPicPr/>
          <p:nvPr/>
        </p:nvPicPr>
        <p:blipFill>
          <a:blip r:embed="rId4"/>
          <a:stretch/>
        </p:blipFill>
        <p:spPr>
          <a:xfrm>
            <a:off x="11340000" y="5040"/>
            <a:ext cx="3315960" cy="4145040"/>
          </a:xfrm>
          <a:prstGeom prst="rect">
            <a:avLst/>
          </a:prstGeom>
          <a:ln w="0">
            <a:noFill/>
          </a:ln>
        </p:spPr>
      </p:pic>
      <p:sp>
        <p:nvSpPr>
          <p:cNvPr id="147" name="Nuage 1"/>
          <p:cNvSpPr/>
          <p:nvPr/>
        </p:nvSpPr>
        <p:spPr>
          <a:xfrm>
            <a:off x="19440" y="4114800"/>
            <a:ext cx="14590080" cy="396432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 w="25560">
            <a:solidFill>
              <a:srgbClr val="FFAB4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i="1" strike="noStrike" spc="-1" dirty="0">
                <a:solidFill>
                  <a:srgbClr val="0E3449"/>
                </a:solidFill>
                <a:latin typeface="Arial"/>
                <a:ea typeface="Inter SemiBold"/>
              </a:rPr>
              <a:t>Group2</a:t>
            </a:r>
            <a:r>
              <a:rPr lang="fr-FR" sz="4400" b="1" strike="noStrike" spc="-1" dirty="0">
                <a:solidFill>
                  <a:srgbClr val="0E3449"/>
                </a:solidFill>
                <a:latin typeface="ACADEMY ENGRAVED LET PLAIN:1.0"/>
                <a:ea typeface="Inter SemiBold"/>
              </a:rPr>
              <a:t>- Les impacts des émissions de CO2 sur le système monde?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 30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Baisse consommation énergies fossiles? Un enjeu mondial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Image 228"/>
          <p:cNvPicPr/>
          <p:nvPr/>
        </p:nvPicPr>
        <p:blipFill>
          <a:blip r:embed="rId3"/>
          <a:stretch/>
        </p:blipFill>
        <p:spPr>
          <a:xfrm>
            <a:off x="1328760" y="1105200"/>
            <a:ext cx="11743004" cy="6785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 32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Consommation</a:t>
            </a:r>
            <a:r>
              <a:rPr lang="fr-FR" sz="335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 et production électrique mondiale en 2020</a:t>
            </a:r>
            <a:endParaRPr lang="fr-FR" sz="33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Enregistrement_de_lecran_2025-12-19_a_10.26.39.mov">
            <a:hlinkClick r:id="" action="ppaction://media"/>
            <a:extLst>
              <a:ext uri="{FF2B5EF4-FFF2-40B4-BE49-F238E27FC236}">
                <a16:creationId xmlns:a16="http://schemas.microsoft.com/office/drawing/2014/main" id="{27751498-8155-9458-8999-E274AC120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9823" y="897263"/>
            <a:ext cx="11853334" cy="6895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 33"/>
          <p:cNvSpPr/>
          <p:nvPr/>
        </p:nvSpPr>
        <p:spPr>
          <a:xfrm>
            <a:off x="360000" y="360000"/>
            <a:ext cx="7712509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2800" spc="-1" dirty="0">
                <a:solidFill>
                  <a:srgbClr val="403CCF"/>
                </a:solidFill>
                <a:latin typeface="Libre Baskerville"/>
              </a:rPr>
              <a:t>Une </a:t>
            </a: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production</a:t>
            </a:r>
            <a:r>
              <a:rPr lang="fr-FR" sz="2800" spc="-1" dirty="0">
                <a:solidFill>
                  <a:srgbClr val="403CCF"/>
                </a:solidFill>
                <a:latin typeface="Libre Baskerville"/>
              </a:rPr>
              <a:t> bas carbone additive mais  non substitutive</a:t>
            </a: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Enregistrement_de_lecran_2025-12-19_a_11.28.16.mov">
            <a:hlinkClick r:id="" action="ppaction://media"/>
            <a:extLst>
              <a:ext uri="{FF2B5EF4-FFF2-40B4-BE49-F238E27FC236}">
                <a16:creationId xmlns:a16="http://schemas.microsoft.com/office/drawing/2014/main" id="{AA1E17BE-C920-D605-D7A2-C5B4AA63A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2700" y="1044888"/>
            <a:ext cx="12392907" cy="7026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 233"/>
          <p:cNvPicPr/>
          <p:nvPr/>
        </p:nvPicPr>
        <p:blipFill>
          <a:blip r:embed="rId3"/>
          <a:stretch/>
        </p:blipFill>
        <p:spPr>
          <a:xfrm>
            <a:off x="1541880" y="1044000"/>
            <a:ext cx="11948342" cy="6825600"/>
          </a:xfrm>
          <a:prstGeom prst="rect">
            <a:avLst/>
          </a:prstGeom>
          <a:ln w="0">
            <a:noFill/>
          </a:ln>
        </p:spPr>
      </p:pic>
      <p:sp>
        <p:nvSpPr>
          <p:cNvPr id="235" name="Text 34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Un poids des énergies fossiles dont il est difficile de se dé</a:t>
            </a:r>
            <a:r>
              <a:rPr lang="fr-FR" sz="3350" spc="-1" dirty="0">
                <a:solidFill>
                  <a:srgbClr val="403CCF"/>
                </a:solidFill>
                <a:latin typeface="Libre Baskerville"/>
              </a:rPr>
              <a:t>faire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 235"/>
          <p:cNvPicPr/>
          <p:nvPr/>
        </p:nvPicPr>
        <p:blipFill>
          <a:blip r:embed="rId3"/>
          <a:stretch/>
        </p:blipFill>
        <p:spPr>
          <a:xfrm>
            <a:off x="360000" y="1174043"/>
            <a:ext cx="13197956" cy="6695557"/>
          </a:xfrm>
          <a:prstGeom prst="rect">
            <a:avLst/>
          </a:prstGeom>
          <a:ln w="0">
            <a:noFill/>
          </a:ln>
        </p:spPr>
      </p:pic>
      <p:sp>
        <p:nvSpPr>
          <p:cNvPr id="2" name="Text 34">
            <a:extLst>
              <a:ext uri="{FF2B5EF4-FFF2-40B4-BE49-F238E27FC236}">
                <a16:creationId xmlns:a16="http://schemas.microsoft.com/office/drawing/2014/main" id="{458D50EB-7DF2-13C6-710C-AADD7CDB23F8}"/>
              </a:ext>
            </a:extLst>
          </p:cNvPr>
          <p:cNvSpPr/>
          <p:nvPr/>
        </p:nvSpPr>
        <p:spPr>
          <a:xfrm>
            <a:off x="360000" y="360000"/>
            <a:ext cx="7086086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La dette semble compenser la baisse de l’intensité énergétique du PIB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 23"/>
          <p:cNvSpPr/>
          <p:nvPr/>
        </p:nvSpPr>
        <p:spPr>
          <a:xfrm>
            <a:off x="360000" y="360000"/>
            <a:ext cx="8158324" cy="5162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defTabSz="914400"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Modèles étudiés</a:t>
            </a:r>
            <a:r>
              <a:rPr lang="fr-FR" sz="335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: </a:t>
            </a:r>
            <a:r>
              <a:rPr lang="fr-FR" sz="24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Régression linéaire normale 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 25"/>
          <p:cNvSpPr/>
          <p:nvPr/>
        </p:nvSpPr>
        <p:spPr>
          <a:xfrm>
            <a:off x="5997600" y="2908800"/>
            <a:ext cx="1168560" cy="95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MAE : </a:t>
            </a:r>
            <a:r>
              <a:rPr lang="fr-FR" sz="1400" b="1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69.72</a:t>
            </a:r>
            <a:br>
              <a:rPr sz="1400"/>
            </a:b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RMSE : 233.99</a:t>
            </a:r>
            <a:br>
              <a:rPr sz="1400"/>
            </a:b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R² : </a:t>
            </a:r>
            <a:r>
              <a:rPr lang="fr-FR" sz="1400" b="1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0.92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ZoneTexte 2"/>
          <p:cNvSpPr/>
          <p:nvPr/>
        </p:nvSpPr>
        <p:spPr>
          <a:xfrm>
            <a:off x="756360" y="2718360"/>
            <a:ext cx="1654920" cy="153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400" b="0" u="sng" strike="noStrike" spc="-1">
                <a:solidFill>
                  <a:srgbClr val="403CCF"/>
                </a:solidFill>
                <a:uFillTx/>
                <a:latin typeface="Libre Baskerville"/>
                <a:ea typeface="DejaVu Sans"/>
              </a:rPr>
              <a:t>Baseline NO flags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DejaVu Sans"/>
              </a:rPr>
              <a:t>MAE : 108.03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DejaVu Sans"/>
              </a:rPr>
              <a:t>RMSE : 242.68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DejaVu Sans"/>
              </a:rPr>
              <a:t>R² : 0.91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0" name="Tableau 2"/>
          <p:cNvGraphicFramePr/>
          <p:nvPr/>
        </p:nvGraphicFramePr>
        <p:xfrm>
          <a:off x="2288160" y="4348080"/>
          <a:ext cx="3772800" cy="2737080"/>
        </p:xfrm>
        <a:graphic>
          <a:graphicData uri="http://schemas.openxmlformats.org/drawingml/2006/table">
            <a:tbl>
              <a:tblPr/>
              <a:tblGrid>
                <a:gridCol w="263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feature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abs_coef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num__coal_production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434.691252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num__nuclear_electricity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170.610855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flags__gas_production_missing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94.177785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flags__oil_production_missing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58.208317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flags__coal_production_missing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51.583130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num__gas_production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48.664856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num__oil_production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42.601704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flags__nuclear_electricity_missing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40.302912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41" name="Connecteur droit avec flèche 2"/>
          <p:cNvCxnSpPr/>
          <p:nvPr/>
        </p:nvCxnSpPr>
        <p:spPr>
          <a:xfrm>
            <a:off x="2490840" y="3222000"/>
            <a:ext cx="3074760" cy="360"/>
          </a:xfrm>
          <a:prstGeom prst="straightConnector1">
            <a:avLst/>
          </a:prstGeom>
          <a:ln w="19050">
            <a:solidFill>
              <a:srgbClr val="403CCF"/>
            </a:solidFill>
            <a:round/>
            <a:tailEnd type="arrow" w="med" len="med"/>
          </a:ln>
        </p:spPr>
      </p:cxnSp>
      <p:pic>
        <p:nvPicPr>
          <p:cNvPr id="242" name="Picture 6"/>
          <p:cNvPicPr/>
          <p:nvPr/>
        </p:nvPicPr>
        <p:blipFill>
          <a:blip r:embed="rId3"/>
          <a:stretch/>
        </p:blipFill>
        <p:spPr>
          <a:xfrm>
            <a:off x="8660520" y="3402720"/>
            <a:ext cx="5866920" cy="4826520"/>
          </a:xfrm>
          <a:prstGeom prst="rect">
            <a:avLst/>
          </a:prstGeom>
          <a:ln w="0">
            <a:noFill/>
          </a:ln>
        </p:spPr>
      </p:pic>
      <p:sp>
        <p:nvSpPr>
          <p:cNvPr id="243" name="ZoneTexte 5"/>
          <p:cNvSpPr/>
          <p:nvPr/>
        </p:nvSpPr>
        <p:spPr>
          <a:xfrm>
            <a:off x="10736280" y="2877480"/>
            <a:ext cx="1994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8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Mais colinéarité !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ZoneTexte 6"/>
          <p:cNvSpPr/>
          <p:nvPr/>
        </p:nvSpPr>
        <p:spPr>
          <a:xfrm>
            <a:off x="3007080" y="2908800"/>
            <a:ext cx="2041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Ajout flags « missing »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 26"/>
          <p:cNvSpPr/>
          <p:nvPr/>
        </p:nvSpPr>
        <p:spPr>
          <a:xfrm>
            <a:off x="401760" y="1242000"/>
            <a:ext cx="1308528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Libre Baskerville"/>
                <a:ea typeface="DejaVu Sans"/>
              </a:rPr>
              <a:t>Période : 1990 → 2020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Libre Baskerville"/>
                <a:ea typeface="DejaVu Sans"/>
              </a:rPr>
              <a:t>Target : co2_emissions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Libre Baskerville"/>
                <a:ea typeface="DejaVu Sans"/>
              </a:rPr>
              <a:t>Features : oil_production, gas_production, coal_production,  nuclear_electricity, solar_electricity, hydro_electricity, wind_electricity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 10"/>
          <p:cNvSpPr/>
          <p:nvPr/>
        </p:nvSpPr>
        <p:spPr>
          <a:xfrm>
            <a:off x="360000" y="360000"/>
            <a:ext cx="10802637" cy="5082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defTabSz="914400"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Ridge,  </a:t>
            </a:r>
            <a:r>
              <a:rPr lang="fr-FR" sz="3200" b="0" strike="noStrike" spc="-1" dirty="0" err="1">
                <a:solidFill>
                  <a:srgbClr val="403CCF"/>
                </a:solidFill>
                <a:latin typeface="Libre Baskerville"/>
                <a:ea typeface="Libre Baskerville"/>
              </a:rPr>
              <a:t>ElasticNet</a:t>
            </a: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, </a:t>
            </a:r>
            <a:r>
              <a:rPr lang="fr-FR" sz="3200" b="0" strike="noStrike" spc="-1" dirty="0" err="1">
                <a:solidFill>
                  <a:srgbClr val="403CCF"/>
                </a:solidFill>
                <a:latin typeface="Libre Baskerville"/>
                <a:ea typeface="Libre Baskerville"/>
              </a:rPr>
              <a:t>Random</a:t>
            </a: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 Forest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7" name="Tableau 3"/>
          <p:cNvGraphicFramePr/>
          <p:nvPr/>
        </p:nvGraphicFramePr>
        <p:xfrm>
          <a:off x="360000" y="3364200"/>
          <a:ext cx="5427000" cy="1548511"/>
        </p:xfrm>
        <a:graphic>
          <a:graphicData uri="http://schemas.openxmlformats.org/drawingml/2006/table">
            <a:tbl>
              <a:tblPr/>
              <a:tblGrid>
                <a:gridCol w="194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Modèle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MAE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RMSE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R²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Ridge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69.629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233.955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0.921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ElasticNet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104.240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204.850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0.940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56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RandomForest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71.310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225.254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0.927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8" name="Picture 5"/>
          <p:cNvPicPr/>
          <p:nvPr/>
        </p:nvPicPr>
        <p:blipFill>
          <a:blip r:embed="rId3"/>
          <a:stretch/>
        </p:blipFill>
        <p:spPr>
          <a:xfrm>
            <a:off x="6155280" y="1796400"/>
            <a:ext cx="8115120" cy="513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/>
          <p:nvPr/>
        </p:nvSpPr>
        <p:spPr>
          <a:xfrm>
            <a:off x="360000" y="360000"/>
            <a:ext cx="8836906" cy="10468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Projection des émissions de CO₂</a:t>
            </a:r>
            <a:br>
              <a:rPr sz="3200" dirty="0"/>
            </a:b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 + températures dans le monde sur 30 ans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Picture 1" descr="Terre, Planète, Crise Climatique"/>
          <p:cNvPicPr/>
          <p:nvPr/>
        </p:nvPicPr>
        <p:blipFill>
          <a:blip r:embed="rId3"/>
          <a:stretch/>
        </p:blipFill>
        <p:spPr>
          <a:xfrm>
            <a:off x="12060000" y="180000"/>
            <a:ext cx="2159280" cy="211824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3"/>
          <p:cNvPicPr/>
          <p:nvPr/>
        </p:nvPicPr>
        <p:blipFill>
          <a:blip r:embed="rId4"/>
          <a:stretch/>
        </p:blipFill>
        <p:spPr>
          <a:xfrm>
            <a:off x="360000" y="2880000"/>
            <a:ext cx="5399280" cy="471528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4"/>
          <p:cNvPicPr/>
          <p:nvPr/>
        </p:nvPicPr>
        <p:blipFill>
          <a:blip r:embed="rId5"/>
          <a:stretch/>
        </p:blipFill>
        <p:spPr>
          <a:xfrm>
            <a:off x="7920000" y="2880000"/>
            <a:ext cx="5399280" cy="4625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254" name="Text 0"/>
          <p:cNvSpPr/>
          <p:nvPr/>
        </p:nvSpPr>
        <p:spPr>
          <a:xfrm>
            <a:off x="360360" y="360000"/>
            <a:ext cx="6129370" cy="5082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Limites &amp; pistes à poursuivre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Shape 1"/>
          <p:cNvSpPr/>
          <p:nvPr/>
        </p:nvSpPr>
        <p:spPr>
          <a:xfrm>
            <a:off x="646920" y="1756800"/>
            <a:ext cx="3831480" cy="242280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49495A"/>
              </a:solidFill>
              <a:latin typeface="Open Sans"/>
              <a:ea typeface="Open Sans"/>
            </a:endParaRPr>
          </a:p>
        </p:txBody>
      </p:sp>
      <p:sp>
        <p:nvSpPr>
          <p:cNvPr id="256" name="Shape 2"/>
          <p:cNvSpPr/>
          <p:nvPr/>
        </p:nvSpPr>
        <p:spPr>
          <a:xfrm>
            <a:off x="854640" y="196416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7" name="Text 3"/>
          <p:cNvSpPr/>
          <p:nvPr/>
        </p:nvSpPr>
        <p:spPr>
          <a:xfrm>
            <a:off x="1108800" y="3027600"/>
            <a:ext cx="2857320" cy="137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Pas de visibilité sur les stocks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Gestion valeurs NaN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Manque données sur petit pays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pos="0" algn="l"/>
              </a:tabLst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Shape 5"/>
          <p:cNvSpPr/>
          <p:nvPr/>
        </p:nvSpPr>
        <p:spPr>
          <a:xfrm>
            <a:off x="4664520" y="1756800"/>
            <a:ext cx="3831480" cy="242280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49495A"/>
              </a:solidFill>
              <a:latin typeface="Open Sans"/>
              <a:ea typeface="Open Sans"/>
            </a:endParaRPr>
          </a:p>
        </p:txBody>
      </p:sp>
      <p:pic>
        <p:nvPicPr>
          <p:cNvPr id="259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024520" y="211680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0" name="Text 7"/>
          <p:cNvSpPr/>
          <p:nvPr/>
        </p:nvSpPr>
        <p:spPr>
          <a:xfrm>
            <a:off x="4871880" y="2703600"/>
            <a:ext cx="217296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Ajouts d’autres dataset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 8"/>
          <p:cNvSpPr/>
          <p:nvPr/>
        </p:nvSpPr>
        <p:spPr>
          <a:xfrm>
            <a:off x="5041800" y="3086280"/>
            <a:ext cx="3077640" cy="137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Enrichissement des datasets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stock matières premières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Boucles rétroaction émissions CO₂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pos="0" algn="l"/>
              </a:tabLst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Shape 9"/>
          <p:cNvSpPr/>
          <p:nvPr/>
        </p:nvSpPr>
        <p:spPr>
          <a:xfrm>
            <a:off x="646920" y="4365720"/>
            <a:ext cx="7848720" cy="3373560"/>
          </a:xfrm>
          <a:prstGeom prst="roundRect">
            <a:avLst>
              <a:gd name="adj" fmla="val 13026"/>
            </a:avLst>
          </a:prstGeom>
          <a:solidFill>
            <a:srgbClr val="F3F3FF"/>
          </a:solidFill>
          <a:ln w="23040">
            <a:solidFill>
              <a:srgbClr val="DA33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3" name="Text 11"/>
          <p:cNvSpPr/>
          <p:nvPr/>
        </p:nvSpPr>
        <p:spPr>
          <a:xfrm>
            <a:off x="854640" y="5168520"/>
            <a:ext cx="27612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Pistes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 12"/>
          <p:cNvSpPr/>
          <p:nvPr/>
        </p:nvSpPr>
        <p:spPr>
          <a:xfrm>
            <a:off x="854640" y="5515200"/>
            <a:ext cx="7433640" cy="59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Les stocks d’énergies fossiles permettent-ils une croissance de la consommation énergétique dans les 30/60/90 prochaines années ?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Peux t’on produire les capacités de production électrique bas carbone sans énergies fossiles ?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Inclure la segmentation production électrique pilotable et non-pilotable dans les énergies bas carbone.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Shape 3"/>
          <p:cNvSpPr/>
          <p:nvPr/>
        </p:nvSpPr>
        <p:spPr>
          <a:xfrm>
            <a:off x="803880" y="448452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018CE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6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56880" y="463716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7" name="Shape 6"/>
          <p:cNvSpPr/>
          <p:nvPr/>
        </p:nvSpPr>
        <p:spPr>
          <a:xfrm>
            <a:off x="4887000" y="196452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8" name="Image 8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039280" y="210528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9" name="Text 36"/>
          <p:cNvSpPr/>
          <p:nvPr/>
        </p:nvSpPr>
        <p:spPr>
          <a:xfrm>
            <a:off x="872640" y="2705760"/>
            <a:ext cx="217296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Limites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Image 269"/>
          <p:cNvPicPr/>
          <p:nvPr/>
        </p:nvPicPr>
        <p:blipFill>
          <a:blip r:embed="rId8"/>
          <a:stretch/>
        </p:blipFill>
        <p:spPr>
          <a:xfrm>
            <a:off x="924120" y="2004120"/>
            <a:ext cx="404640" cy="404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 0"/>
          <p:cNvSpPr/>
          <p:nvPr/>
        </p:nvSpPr>
        <p:spPr>
          <a:xfrm>
            <a:off x="8065800" y="2304720"/>
            <a:ext cx="44118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40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Énergie, CO₂ &amp; PIB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1"/>
          <p:cNvSpPr/>
          <p:nvPr/>
        </p:nvSpPr>
        <p:spPr>
          <a:xfrm>
            <a:off x="6193440" y="4320720"/>
            <a:ext cx="7975800" cy="102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Une exploration approfondie des tendances énergétiques mondiales,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des émissions de CO₂ et de leurs liens avec le développement économique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sur une période de 64 ans (1960–2024)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 21" descr="preencoded.png"/>
          <p:cNvPicPr/>
          <p:nvPr/>
        </p:nvPicPr>
        <p:blipFill>
          <a:blip r:embed="rId3"/>
          <a:stretch/>
        </p:blipFill>
        <p:spPr>
          <a:xfrm>
            <a:off x="0" y="360"/>
            <a:ext cx="5485320" cy="822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0"/>
          <p:cNvSpPr/>
          <p:nvPr/>
        </p:nvSpPr>
        <p:spPr>
          <a:xfrm>
            <a:off x="360000" y="360000"/>
            <a:ext cx="5631120" cy="70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Équipe Projet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2"/>
          <p:cNvSpPr/>
          <p:nvPr/>
        </p:nvSpPr>
        <p:spPr>
          <a:xfrm>
            <a:off x="900000" y="3240000"/>
            <a:ext cx="159948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Amy SARR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3"/>
          <p:cNvSpPr/>
          <p:nvPr/>
        </p:nvSpPr>
        <p:spPr>
          <a:xfrm>
            <a:off x="1099800" y="3941280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5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4" name="Text 5"/>
          <p:cNvSpPr/>
          <p:nvPr/>
        </p:nvSpPr>
        <p:spPr>
          <a:xfrm>
            <a:off x="824760" y="5400000"/>
            <a:ext cx="1214280" cy="27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Asia TRAN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6"/>
          <p:cNvSpPr/>
          <p:nvPr/>
        </p:nvSpPr>
        <p:spPr>
          <a:xfrm>
            <a:off x="7697160" y="3941280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5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Text 8"/>
          <p:cNvSpPr/>
          <p:nvPr/>
        </p:nvSpPr>
        <p:spPr>
          <a:xfrm>
            <a:off x="3600000" y="324000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Antoine BLANC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 9"/>
          <p:cNvSpPr/>
          <p:nvPr/>
        </p:nvSpPr>
        <p:spPr>
          <a:xfrm>
            <a:off x="1099800" y="5583600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5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" name="Text 11"/>
          <p:cNvSpPr/>
          <p:nvPr/>
        </p:nvSpPr>
        <p:spPr>
          <a:xfrm>
            <a:off x="3600000" y="5400000"/>
            <a:ext cx="3129840" cy="27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Jean-François KOWALCZYK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12"/>
          <p:cNvSpPr/>
          <p:nvPr/>
        </p:nvSpPr>
        <p:spPr>
          <a:xfrm>
            <a:off x="7697160" y="5583600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5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0" name="Image 20" descr="preencoded.png"/>
          <p:cNvPicPr/>
          <p:nvPr/>
        </p:nvPicPr>
        <p:blipFill>
          <a:blip r:embed="rId3"/>
          <a:stretch/>
        </p:blipFill>
        <p:spPr>
          <a:xfrm>
            <a:off x="9144360" y="360"/>
            <a:ext cx="5485320" cy="8228520"/>
          </a:xfrm>
          <a:prstGeom prst="rect">
            <a:avLst/>
          </a:prstGeom>
          <a:ln w="0">
            <a:noFill/>
          </a:ln>
        </p:spPr>
      </p:pic>
      <p:sp>
        <p:nvSpPr>
          <p:cNvPr id="161" name="Rectangle : coins arrondis 160"/>
          <p:cNvSpPr/>
          <p:nvPr/>
        </p:nvSpPr>
        <p:spPr>
          <a:xfrm>
            <a:off x="540000" y="3060000"/>
            <a:ext cx="2304000" cy="5760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dist="36147" dir="2700000" rotWithShape="0">
              <a:srgbClr val="3FDAD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Rectangle : coins arrondis 161"/>
          <p:cNvSpPr/>
          <p:nvPr/>
        </p:nvSpPr>
        <p:spPr>
          <a:xfrm>
            <a:off x="3420000" y="3072960"/>
            <a:ext cx="3600000" cy="5760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dist="36147" dir="2700000" rotWithShape="0">
              <a:srgbClr val="3FDAD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Rectangle : coins arrondis 162"/>
          <p:cNvSpPr/>
          <p:nvPr/>
        </p:nvSpPr>
        <p:spPr>
          <a:xfrm>
            <a:off x="540000" y="5268960"/>
            <a:ext cx="2304000" cy="5400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dist="36147" dir="2700000" rotWithShape="0">
              <a:srgbClr val="3FDAD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Rectangle : coins arrondis 163"/>
          <p:cNvSpPr/>
          <p:nvPr/>
        </p:nvSpPr>
        <p:spPr>
          <a:xfrm>
            <a:off x="3420000" y="5281920"/>
            <a:ext cx="3600000" cy="5400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dist="36147" dir="2700000" rotWithShape="0">
              <a:srgbClr val="3FDAD2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0"/>
          <p:cNvSpPr/>
          <p:nvPr/>
        </p:nvSpPr>
        <p:spPr>
          <a:xfrm>
            <a:off x="360000" y="360000"/>
            <a:ext cx="5158440" cy="46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Sources de Données Ouvertes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"/>
          <p:cNvSpPr/>
          <p:nvPr/>
        </p:nvSpPr>
        <p:spPr>
          <a:xfrm>
            <a:off x="559440" y="1309680"/>
            <a:ext cx="2256120" cy="28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Couverture Mondiale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2"/>
          <p:cNvSpPr/>
          <p:nvPr/>
        </p:nvSpPr>
        <p:spPr>
          <a:xfrm>
            <a:off x="559440" y="1751760"/>
            <a:ext cx="8079840" cy="51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Notre analyse s'appuie sur des bases de données publiques reconnues internationalement, garantissant fiabilité et reproductibilité des résultats.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Image 1" descr="preencoded.png"/>
          <p:cNvPicPr/>
          <p:nvPr/>
        </p:nvPicPr>
        <p:blipFill>
          <a:blip r:embed="rId3"/>
          <a:stretch/>
        </p:blipFill>
        <p:spPr>
          <a:xfrm>
            <a:off x="9144360" y="360"/>
            <a:ext cx="5485320" cy="8228520"/>
          </a:xfrm>
          <a:prstGeom prst="rect">
            <a:avLst/>
          </a:prstGeom>
          <a:ln w="0">
            <a:noFill/>
          </a:ln>
        </p:spPr>
      </p:pic>
      <p:pic>
        <p:nvPicPr>
          <p:cNvPr id="169" name="Image 9" descr="preencoded.png"/>
          <p:cNvPicPr/>
          <p:nvPr/>
        </p:nvPicPr>
        <p:blipFill>
          <a:blip r:embed="rId4"/>
          <a:stretch/>
        </p:blipFill>
        <p:spPr>
          <a:xfrm>
            <a:off x="1941840" y="5255640"/>
            <a:ext cx="2113560" cy="860760"/>
          </a:xfrm>
          <a:prstGeom prst="rect">
            <a:avLst/>
          </a:prstGeom>
          <a:ln w="0">
            <a:noFill/>
          </a:ln>
        </p:spPr>
      </p:pic>
      <p:pic>
        <p:nvPicPr>
          <p:cNvPr id="170" name="Image 10" descr="preencoded.png"/>
          <p:cNvPicPr/>
          <p:nvPr/>
        </p:nvPicPr>
        <p:blipFill>
          <a:blip r:embed="rId5"/>
          <a:stretch/>
        </p:blipFill>
        <p:spPr>
          <a:xfrm>
            <a:off x="4228920" y="5255640"/>
            <a:ext cx="1076400" cy="860760"/>
          </a:xfrm>
          <a:prstGeom prst="rect">
            <a:avLst/>
          </a:prstGeom>
          <a:ln w="0">
            <a:noFill/>
          </a:ln>
        </p:spPr>
      </p:pic>
      <p:pic>
        <p:nvPicPr>
          <p:cNvPr id="171" name="Image 11" descr="preencoded.png"/>
          <p:cNvPicPr/>
          <p:nvPr/>
        </p:nvPicPr>
        <p:blipFill>
          <a:blip r:embed="rId6"/>
          <a:stretch/>
        </p:blipFill>
        <p:spPr>
          <a:xfrm>
            <a:off x="5478840" y="5255640"/>
            <a:ext cx="1722960" cy="860760"/>
          </a:xfrm>
          <a:prstGeom prst="rect">
            <a:avLst/>
          </a:prstGeom>
          <a:ln w="0">
            <a:noFill/>
          </a:ln>
        </p:spPr>
      </p:pic>
      <p:sp>
        <p:nvSpPr>
          <p:cNvPr id="172" name="Text 4"/>
          <p:cNvSpPr/>
          <p:nvPr/>
        </p:nvSpPr>
        <p:spPr>
          <a:xfrm>
            <a:off x="793800" y="301896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Données énergétiques : consommation par type d’énergie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13"/>
          <p:cNvSpPr/>
          <p:nvPr/>
        </p:nvSpPr>
        <p:spPr>
          <a:xfrm>
            <a:off x="793800" y="343908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Émissions de CO₂ à travers le monde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50"/>
          <p:cNvSpPr/>
          <p:nvPr/>
        </p:nvSpPr>
        <p:spPr>
          <a:xfrm>
            <a:off x="793800" y="385920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Données économiques : PIB, dette état/privé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51"/>
          <p:cNvSpPr/>
          <p:nvPr/>
        </p:nvSpPr>
        <p:spPr>
          <a:xfrm>
            <a:off x="793800" y="427932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Données sociales : population, urbanisation, industrialisation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53"/>
          <p:cNvSpPr/>
          <p:nvPr/>
        </p:nvSpPr>
        <p:spPr>
          <a:xfrm>
            <a:off x="793800" y="649872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fr-FR" sz="1650" b="1" strike="noStrike" spc="-1">
                <a:solidFill>
                  <a:srgbClr val="49495A"/>
                </a:solidFill>
                <a:latin typeface="Open Sans"/>
                <a:ea typeface="Open Sans"/>
              </a:rPr>
              <a:t>Période couverte :</a:t>
            </a: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 1960–2024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54"/>
          <p:cNvSpPr/>
          <p:nvPr/>
        </p:nvSpPr>
        <p:spPr>
          <a:xfrm>
            <a:off x="793800" y="708948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fr-FR" sz="1650" b="1" strike="noStrike" spc="-1">
                <a:solidFill>
                  <a:srgbClr val="49495A"/>
                </a:solidFill>
                <a:latin typeface="Open Sans"/>
                <a:ea typeface="Open Sans"/>
              </a:rPr>
              <a:t>Granularité :</a:t>
            </a: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 Pays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14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Workflow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16"/>
          <p:cNvSpPr/>
          <p:nvPr/>
        </p:nvSpPr>
        <p:spPr>
          <a:xfrm>
            <a:off x="1811160" y="127656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Python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17"/>
          <p:cNvSpPr/>
          <p:nvPr/>
        </p:nvSpPr>
        <p:spPr>
          <a:xfrm>
            <a:off x="1800000" y="1671120"/>
            <a:ext cx="31168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Nettoyage des données &amp; export CSV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18"/>
          <p:cNvSpPr/>
          <p:nvPr/>
        </p:nvSpPr>
        <p:spPr>
          <a:xfrm>
            <a:off x="1811160" y="242028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PostgreSQL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19"/>
          <p:cNvSpPr/>
          <p:nvPr/>
        </p:nvSpPr>
        <p:spPr>
          <a:xfrm>
            <a:off x="1800000" y="2814840"/>
            <a:ext cx="342036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Transformation des *_clean.csv en tables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20"/>
          <p:cNvSpPr/>
          <p:nvPr/>
        </p:nvSpPr>
        <p:spPr>
          <a:xfrm>
            <a:off x="1811160" y="356400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dbt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 21"/>
          <p:cNvSpPr/>
          <p:nvPr/>
        </p:nvSpPr>
        <p:spPr>
          <a:xfrm>
            <a:off x="1800000" y="3958920"/>
            <a:ext cx="50752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Transformations des tables *_clean en stagings, dims &amp; facts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22"/>
          <p:cNvSpPr/>
          <p:nvPr/>
        </p:nvSpPr>
        <p:spPr>
          <a:xfrm>
            <a:off x="1811160" y="470808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Neon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 47"/>
          <p:cNvSpPr/>
          <p:nvPr/>
        </p:nvSpPr>
        <p:spPr>
          <a:xfrm>
            <a:off x="1842120" y="5102640"/>
            <a:ext cx="364500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Stockage tables brut, stagings, dims &amp; facts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 48"/>
          <p:cNvSpPr/>
          <p:nvPr/>
        </p:nvSpPr>
        <p:spPr>
          <a:xfrm>
            <a:off x="1811160" y="5851800"/>
            <a:ext cx="106884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Power BI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49"/>
          <p:cNvSpPr/>
          <p:nvPr/>
        </p:nvSpPr>
        <p:spPr>
          <a:xfrm>
            <a:off x="1800000" y="6246360"/>
            <a:ext cx="64656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Analyse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Image 188"/>
          <p:cNvPicPr/>
          <p:nvPr/>
        </p:nvPicPr>
        <p:blipFill>
          <a:blip r:embed="rId3"/>
          <a:srcRect b="21547"/>
          <a:stretch/>
        </p:blipFill>
        <p:spPr>
          <a:xfrm>
            <a:off x="595080" y="2520360"/>
            <a:ext cx="952200" cy="746640"/>
          </a:xfrm>
          <a:prstGeom prst="rect">
            <a:avLst/>
          </a:prstGeom>
          <a:ln w="0">
            <a:noFill/>
          </a:ln>
        </p:spPr>
      </p:pic>
      <p:pic>
        <p:nvPicPr>
          <p:cNvPr id="190" name="Image 189"/>
          <p:cNvPicPr/>
          <p:nvPr/>
        </p:nvPicPr>
        <p:blipFill>
          <a:blip r:embed="rId4"/>
          <a:srcRect r="61254"/>
          <a:stretch/>
        </p:blipFill>
        <p:spPr>
          <a:xfrm>
            <a:off x="756000" y="3682800"/>
            <a:ext cx="719280" cy="672480"/>
          </a:xfrm>
          <a:prstGeom prst="rect">
            <a:avLst/>
          </a:prstGeom>
          <a:ln w="0">
            <a:noFill/>
          </a:ln>
        </p:spPr>
      </p:pic>
      <p:pic>
        <p:nvPicPr>
          <p:cNvPr id="191" name="Image 190"/>
          <p:cNvPicPr/>
          <p:nvPr/>
        </p:nvPicPr>
        <p:blipFill>
          <a:blip r:embed="rId5"/>
          <a:srcRect l="22126" t="20483" r="20491" b="22135"/>
          <a:stretch/>
        </p:blipFill>
        <p:spPr>
          <a:xfrm>
            <a:off x="756000" y="4753080"/>
            <a:ext cx="719280" cy="719280"/>
          </a:xfrm>
          <a:prstGeom prst="rect">
            <a:avLst/>
          </a:prstGeom>
          <a:ln w="0">
            <a:noFill/>
          </a:ln>
        </p:spPr>
      </p:pic>
      <p:pic>
        <p:nvPicPr>
          <p:cNvPr id="192" name="Image 191"/>
          <p:cNvPicPr/>
          <p:nvPr/>
        </p:nvPicPr>
        <p:blipFill>
          <a:blip r:embed="rId6"/>
          <a:srcRect l="19113" r="15893"/>
          <a:stretch/>
        </p:blipFill>
        <p:spPr>
          <a:xfrm>
            <a:off x="680400" y="5911200"/>
            <a:ext cx="866880" cy="748080"/>
          </a:xfrm>
          <a:prstGeom prst="rect">
            <a:avLst/>
          </a:prstGeom>
          <a:ln w="0">
            <a:noFill/>
          </a:ln>
        </p:spPr>
      </p:pic>
      <p:sp>
        <p:nvSpPr>
          <p:cNvPr id="193" name="Forme libre 192"/>
          <p:cNvSpPr/>
          <p:nvPr/>
        </p:nvSpPr>
        <p:spPr>
          <a:xfrm rot="5400000">
            <a:off x="547920" y="133920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4" name="Image 193"/>
          <p:cNvPicPr/>
          <p:nvPr/>
        </p:nvPicPr>
        <p:blipFill>
          <a:blip r:embed="rId7"/>
          <a:srcRect l="21126" r="19544"/>
          <a:stretch/>
        </p:blipFill>
        <p:spPr>
          <a:xfrm>
            <a:off x="720000" y="1440000"/>
            <a:ext cx="717120" cy="680040"/>
          </a:xfrm>
          <a:prstGeom prst="rect">
            <a:avLst/>
          </a:prstGeom>
          <a:ln w="0">
            <a:noFill/>
          </a:ln>
        </p:spPr>
      </p:pic>
      <p:sp>
        <p:nvSpPr>
          <p:cNvPr id="195" name="Forme libre 194"/>
          <p:cNvSpPr/>
          <p:nvPr/>
        </p:nvSpPr>
        <p:spPr>
          <a:xfrm rot="5400000">
            <a:off x="547920" y="249156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6" name="Forme libre 195"/>
          <p:cNvSpPr/>
          <p:nvPr/>
        </p:nvSpPr>
        <p:spPr>
          <a:xfrm rot="5400000">
            <a:off x="547920" y="364392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Forme libre 196"/>
          <p:cNvSpPr/>
          <p:nvPr/>
        </p:nvSpPr>
        <p:spPr>
          <a:xfrm rot="5400000">
            <a:off x="547920" y="476028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Forme libre 197"/>
          <p:cNvSpPr/>
          <p:nvPr/>
        </p:nvSpPr>
        <p:spPr>
          <a:xfrm rot="5400000">
            <a:off x="547920" y="591264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Image 198"/>
          <p:cNvPicPr/>
          <p:nvPr/>
        </p:nvPicPr>
        <p:blipFill>
          <a:blip r:embed="rId8">
            <a:alphaModFix amt="90000"/>
          </a:blip>
          <a:stretch/>
        </p:blipFill>
        <p:spPr>
          <a:xfrm>
            <a:off x="8444160" y="60120"/>
            <a:ext cx="6157800" cy="8104320"/>
          </a:xfrm>
          <a:prstGeom prst="rect">
            <a:avLst/>
          </a:prstGeom>
          <a:ln w="0">
            <a:noFill/>
          </a:ln>
        </p:spPr>
      </p:pic>
      <p:sp>
        <p:nvSpPr>
          <p:cNvPr id="200" name="Text 24"/>
          <p:cNvSpPr/>
          <p:nvPr/>
        </p:nvSpPr>
        <p:spPr>
          <a:xfrm>
            <a:off x="5868000" y="1279800"/>
            <a:ext cx="1502640" cy="18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Notebook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52"/>
          <p:cNvSpPr/>
          <p:nvPr/>
        </p:nvSpPr>
        <p:spPr>
          <a:xfrm>
            <a:off x="5868000" y="1544040"/>
            <a:ext cx="23860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Nettoyage &amp; Transformation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 59"/>
          <p:cNvSpPr/>
          <p:nvPr/>
        </p:nvSpPr>
        <p:spPr>
          <a:xfrm>
            <a:off x="5868000" y="2126520"/>
            <a:ext cx="1503360" cy="18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Script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 60"/>
          <p:cNvSpPr/>
          <p:nvPr/>
        </p:nvSpPr>
        <p:spPr>
          <a:xfrm>
            <a:off x="5868000" y="2398680"/>
            <a:ext cx="228420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Vérification &amp; Comparaison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Forme libre 203"/>
          <p:cNvSpPr/>
          <p:nvPr/>
        </p:nvSpPr>
        <p:spPr>
          <a:xfrm rot="5400000">
            <a:off x="5182560" y="1725120"/>
            <a:ext cx="359280" cy="359280"/>
          </a:xfrm>
          <a:custGeom>
            <a:avLst/>
            <a:gdLst>
              <a:gd name="textAreaLeft" fmla="*/ 0 w 359280"/>
              <a:gd name="textAreaRight" fmla="*/ 359640 w 359280"/>
              <a:gd name="textAreaTop" fmla="*/ 0 h 359280"/>
              <a:gd name="textAreaBottom" fmla="*/ 359640 h 359280"/>
            </a:gdLst>
            <a:ahLst/>
            <a:cxnLst/>
            <a:rect l="textAreaLeft" t="textAreaTop" r="textAreaRight" b="textAreaBottom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Text 15"/>
          <p:cNvSpPr/>
          <p:nvPr/>
        </p:nvSpPr>
        <p:spPr>
          <a:xfrm>
            <a:off x="1810800" y="7003800"/>
            <a:ext cx="106884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SARIMAX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 31"/>
          <p:cNvSpPr/>
          <p:nvPr/>
        </p:nvSpPr>
        <p:spPr>
          <a:xfrm>
            <a:off x="1812960" y="7398360"/>
            <a:ext cx="8470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Prédiction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Forme libre 206"/>
          <p:cNvSpPr/>
          <p:nvPr/>
        </p:nvSpPr>
        <p:spPr>
          <a:xfrm rot="5400000">
            <a:off x="547560" y="706464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8" name="Image 207"/>
          <p:cNvPicPr/>
          <p:nvPr/>
        </p:nvPicPr>
        <p:blipFill>
          <a:blip r:embed="rId9"/>
          <a:stretch/>
        </p:blipFill>
        <p:spPr>
          <a:xfrm>
            <a:off x="720000" y="7092000"/>
            <a:ext cx="705600" cy="70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55"/>
          <p:cNvSpPr/>
          <p:nvPr/>
        </p:nvSpPr>
        <p:spPr>
          <a:xfrm>
            <a:off x="2413800" y="2610000"/>
            <a:ext cx="2986200" cy="3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État des lieux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 12" descr="preencoded.png"/>
          <p:cNvPicPr/>
          <p:nvPr/>
        </p:nvPicPr>
        <p:blipFill>
          <a:blip r:embed="rId3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pic>
        <p:nvPicPr>
          <p:cNvPr id="211" name="Image 13" descr="preencoded.png"/>
          <p:cNvPicPr/>
          <p:nvPr/>
        </p:nvPicPr>
        <p:blipFill>
          <a:blip r:embed="rId4"/>
          <a:stretch/>
        </p:blipFill>
        <p:spPr>
          <a:xfrm>
            <a:off x="5891400" y="253008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212" name="Text 56"/>
          <p:cNvSpPr/>
          <p:nvPr/>
        </p:nvSpPr>
        <p:spPr>
          <a:xfrm>
            <a:off x="9867600" y="2610000"/>
            <a:ext cx="3897720" cy="3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consommation énergies primaire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Image 14" descr="preencoded.png"/>
          <p:cNvPicPr/>
          <p:nvPr/>
        </p:nvPicPr>
        <p:blipFill>
          <a:blip r:embed="rId5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sp>
        <p:nvSpPr>
          <p:cNvPr id="214" name="Text 57"/>
          <p:cNvSpPr/>
          <p:nvPr/>
        </p:nvSpPr>
        <p:spPr>
          <a:xfrm>
            <a:off x="10130760" y="5040000"/>
            <a:ext cx="293652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Exploration piste électrique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Image 15" descr="preencoded.png"/>
          <p:cNvPicPr/>
          <p:nvPr/>
        </p:nvPicPr>
        <p:blipFill>
          <a:blip r:embed="rId6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sp>
        <p:nvSpPr>
          <p:cNvPr id="216" name="Text 58"/>
          <p:cNvSpPr/>
          <p:nvPr/>
        </p:nvSpPr>
        <p:spPr>
          <a:xfrm>
            <a:off x="792000" y="5040000"/>
            <a:ext cx="3897720" cy="7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Machine Learning : projection sur 30 ans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Image 16" descr="preencoded.png"/>
          <p:cNvPicPr/>
          <p:nvPr/>
        </p:nvPicPr>
        <p:blipFill>
          <a:blip r:embed="rId7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pic>
        <p:nvPicPr>
          <p:cNvPr id="218" name="Image 17" descr="preencoded.png"/>
          <p:cNvPicPr/>
          <p:nvPr/>
        </p:nvPicPr>
        <p:blipFill>
          <a:blip r:embed="rId8"/>
          <a:stretch/>
        </p:blipFill>
        <p:spPr>
          <a:xfrm>
            <a:off x="5544000" y="4497840"/>
            <a:ext cx="776520" cy="776520"/>
          </a:xfrm>
          <a:prstGeom prst="rect">
            <a:avLst/>
          </a:prstGeom>
          <a:ln w="0">
            <a:noFill/>
          </a:ln>
        </p:spPr>
      </p:pic>
      <p:pic>
        <p:nvPicPr>
          <p:cNvPr id="219" name="Image 18" descr="preencoded.png"/>
          <p:cNvPicPr/>
          <p:nvPr/>
        </p:nvPicPr>
        <p:blipFill>
          <a:blip r:embed="rId4"/>
          <a:stretch/>
        </p:blipFill>
        <p:spPr>
          <a:xfrm>
            <a:off x="8159760" y="2746440"/>
            <a:ext cx="781560" cy="781560"/>
          </a:xfrm>
          <a:prstGeom prst="rect">
            <a:avLst/>
          </a:prstGeom>
          <a:ln w="0">
            <a:noFill/>
          </a:ln>
        </p:spPr>
      </p:pic>
      <p:pic>
        <p:nvPicPr>
          <p:cNvPr id="220" name="Image 19" descr="preencoded.png"/>
          <p:cNvPicPr/>
          <p:nvPr/>
        </p:nvPicPr>
        <p:blipFill>
          <a:blip r:embed="rId4"/>
          <a:stretch/>
        </p:blipFill>
        <p:spPr>
          <a:xfrm>
            <a:off x="8052120" y="487080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221" name="Rectangle 220"/>
          <p:cNvSpPr/>
          <p:nvPr/>
        </p:nvSpPr>
        <p:spPr>
          <a:xfrm>
            <a:off x="540000" y="360000"/>
            <a:ext cx="13319280" cy="77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1" strike="noStrike" spc="-1">
                <a:solidFill>
                  <a:srgbClr val="49495A"/>
                </a:solidFill>
                <a:latin typeface="Open Sans"/>
                <a:ea typeface="Open Sans"/>
              </a:rPr>
              <a:t>Énergie</a:t>
            </a: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 : Quantité physique qui caractérise la capacité d'un système à générer une modification de son environnement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pos="0" algn="l"/>
              </a:tabLst>
            </a:pP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 27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États des lieux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Enregistrement_de_lecran_2025-12-19_a_09.38.13.mov">
            <a:hlinkClick r:id="" action="ppaction://media"/>
            <a:extLst>
              <a:ext uri="{FF2B5EF4-FFF2-40B4-BE49-F238E27FC236}">
                <a16:creationId xmlns:a16="http://schemas.microsoft.com/office/drawing/2014/main" id="{43F63E7B-CBF5-F3AA-BFCE-42A5917C4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000" y="980961"/>
            <a:ext cx="13389867" cy="688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 28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28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Domination énergies fossiles malgré une augmentation énergies bas carbone </a:t>
            </a: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Enregistrement_de_lecran_2025-12-19_a_09.47.59.mov">
            <a:hlinkClick r:id="" action="ppaction://media"/>
            <a:extLst>
              <a:ext uri="{FF2B5EF4-FFF2-40B4-BE49-F238E27FC236}">
                <a16:creationId xmlns:a16="http://schemas.microsoft.com/office/drawing/2014/main" id="{788B1BD9-555C-011E-5DD8-14FFA7F8F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54" y="1229206"/>
            <a:ext cx="12446182" cy="6640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 225"/>
          <p:cNvPicPr/>
          <p:nvPr/>
        </p:nvPicPr>
        <p:blipFill>
          <a:blip r:embed="rId3"/>
          <a:stretch/>
        </p:blipFill>
        <p:spPr>
          <a:xfrm>
            <a:off x="1368000" y="1042920"/>
            <a:ext cx="11818064" cy="6826680"/>
          </a:xfrm>
          <a:prstGeom prst="rect">
            <a:avLst/>
          </a:prstGeom>
          <a:ln w="0">
            <a:noFill/>
          </a:ln>
        </p:spPr>
      </p:pic>
      <p:sp>
        <p:nvSpPr>
          <p:cNvPr id="227" name="Text 29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Poids des énergies fossiles sur les énergies bas carbone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549</Words>
  <Application>Microsoft Macintosh PowerPoint</Application>
  <PresentationFormat>Personnalisé</PresentationFormat>
  <Paragraphs>127</Paragraphs>
  <Slides>18</Slides>
  <Notes>17</Notes>
  <HiddenSlides>0</HiddenSlides>
  <MMClips>4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26</vt:i4>
      </vt:variant>
      <vt:variant>
        <vt:lpstr>Titres des diapositives</vt:lpstr>
      </vt:variant>
      <vt:variant>
        <vt:i4>18</vt:i4>
      </vt:variant>
    </vt:vector>
  </HeadingPairs>
  <TitlesOfParts>
    <vt:vector size="53" baseType="lpstr">
      <vt:lpstr>ACADEMY ENGRAVED LET PLAIN:1.0</vt:lpstr>
      <vt:lpstr>Arial</vt:lpstr>
      <vt:lpstr>Inter</vt:lpstr>
      <vt:lpstr>Libre Baskerville</vt:lpstr>
      <vt:lpstr>Nunito Semi Bold</vt:lpstr>
      <vt:lpstr>Open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Simple Light</vt:lpstr>
      <vt:lpstr>Office Theme</vt:lpstr>
      <vt:lpstr>Office Theme</vt:lpstr>
      <vt:lpstr>Office Theme</vt:lpstr>
      <vt:lpstr>Office Theme</vt:lpstr>
      <vt:lpstr>DAFS-FT-15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DAFS-FT-15</dc:title>
  <dc:subject/>
  <dc:creator/>
  <dc:description/>
  <cp:lastModifiedBy>Microsoft Office User</cp:lastModifiedBy>
  <cp:revision>58</cp:revision>
  <dcterms:created xsi:type="dcterms:W3CDTF">2025-12-17T12:14:57Z</dcterms:created>
  <dcterms:modified xsi:type="dcterms:W3CDTF">2025-12-19T10:56:47Z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10</vt:r8>
  </property>
  <property fmtid="{D5CDD505-2E9C-101B-9397-08002B2CF9AE}" pid="3" name="PresentationFormat">
    <vt:lpwstr>On-screen Show (16:9)</vt:lpwstr>
  </property>
  <property fmtid="{D5CDD505-2E9C-101B-9397-08002B2CF9AE}" pid="4" name="Slides">
    <vt:r8>10</vt:r8>
  </property>
</Properties>
</file>